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0" r:id="rId18"/>
    <p:sldId id="273" r:id="rId19"/>
  </p:sldIdLst>
  <p:sldSz cx="18288000" cy="10287000"/>
  <p:notesSz cx="6858000" cy="9144000"/>
  <p:embeddedFontLst>
    <p:embeddedFont>
      <p:font typeface="Anton" pitchFamily="2" charset="0"/>
      <p:regular r:id="rId20"/>
    </p:embeddedFont>
    <p:embeddedFont>
      <p:font typeface="Arial Black" panose="020B0A04020102020204" pitchFamily="34" charset="0"/>
      <p:bold r:id="rId21"/>
    </p:embeddedFont>
    <p:embeddedFont>
      <p:font typeface="Canva Sans" panose="020B0604020202020204" charset="0"/>
      <p:regular r:id="rId22"/>
    </p:embeddedFont>
    <p:embeddedFont>
      <p:font typeface="Raleway" pitchFamily="2" charset="0"/>
      <p:regular r:id="rId23"/>
    </p:embeddedFont>
    <p:embeddedFont>
      <p:font typeface="Raleway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1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708"/>
            <a:ext cx="18059400" cy="10291142"/>
          </a:xfrm>
          <a:custGeom>
            <a:avLst/>
            <a:gdLst/>
            <a:ahLst/>
            <a:cxnLst/>
            <a:rect l="l" t="t" r="r" b="b"/>
            <a:pathLst>
              <a:path w="11891838" h="9327271">
                <a:moveTo>
                  <a:pt x="0" y="0"/>
                </a:moveTo>
                <a:lnTo>
                  <a:pt x="11891838" y="0"/>
                </a:lnTo>
                <a:lnTo>
                  <a:pt x="11891838" y="9327271"/>
                </a:lnTo>
                <a:lnTo>
                  <a:pt x="0" y="9327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t="-3627" b="-362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398406" y="2076789"/>
            <a:ext cx="15638171" cy="125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8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AI POWERED SIGN LANGUAGE TRANSLATOR USING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91200" y="3180552"/>
            <a:ext cx="7555913" cy="597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  <a:spcBef>
                <a:spcPct val="0"/>
              </a:spcBef>
            </a:pPr>
            <a:r>
              <a:rPr lang="en-US" sz="3660" spc="1973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RASPBERRY PI5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67689" y="6142559"/>
            <a:ext cx="2022277" cy="34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PRESENTED BY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95758" y="6480606"/>
            <a:ext cx="4460988" cy="136934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82"/>
              </a:lnSpc>
            </a:pPr>
            <a:r>
              <a:rPr lang="en-US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SUCHARITA </a:t>
            </a:r>
            <a:r>
              <a:rPr lang="en-US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GORAI</a:t>
            </a:r>
          </a:p>
          <a:p>
            <a:pPr>
              <a:lnSpc>
                <a:spcPts val="4082"/>
              </a:lnSpc>
            </a:pPr>
            <a:r>
              <a:rPr lang="en-US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PREM KUMAR KHUNTIA</a:t>
            </a:r>
          </a:p>
          <a:p>
            <a:pPr algn="ctr">
              <a:lnSpc>
                <a:spcPts val="2318"/>
              </a:lnSpc>
              <a:spcBef>
                <a:spcPct val="0"/>
              </a:spcBef>
            </a:pPr>
            <a:endParaRPr lang="en-US" sz="2916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6745E3-033E-8FF8-C330-AC052BA96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966" y="4011559"/>
            <a:ext cx="2134379" cy="18859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C28777-C57C-0912-042A-AC99C34A9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091760"/>
            <a:ext cx="5295900" cy="276651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blurRad="152400" stA="41000" endPos="230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5029200" y="517733"/>
            <a:ext cx="10191508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RESULT AND ANALYSIS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620003" y="5831135"/>
            <a:ext cx="8381999" cy="3938132"/>
            <a:chOff x="0" y="0"/>
            <a:chExt cx="621464" cy="880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21464" cy="88091"/>
            </a:xfrm>
            <a:custGeom>
              <a:avLst/>
              <a:gdLst/>
              <a:ahLst/>
              <a:cxnLst/>
              <a:rect l="l" t="t" r="r" b="b"/>
              <a:pathLst>
                <a:path w="621464" h="88091">
                  <a:moveTo>
                    <a:pt x="0" y="0"/>
                  </a:moveTo>
                  <a:lnTo>
                    <a:pt x="621464" y="0"/>
                  </a:lnTo>
                  <a:lnTo>
                    <a:pt x="621464" y="88091"/>
                  </a:lnTo>
                  <a:lnTo>
                    <a:pt x="0" y="88091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21464" cy="126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620003" y="1800658"/>
            <a:ext cx="8382000" cy="3571442"/>
            <a:chOff x="0" y="0"/>
            <a:chExt cx="621464" cy="8809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1464" cy="88091"/>
            </a:xfrm>
            <a:custGeom>
              <a:avLst/>
              <a:gdLst/>
              <a:ahLst/>
              <a:cxnLst/>
              <a:rect l="l" t="t" r="r" b="b"/>
              <a:pathLst>
                <a:path w="621464" h="88091">
                  <a:moveTo>
                    <a:pt x="0" y="0"/>
                  </a:moveTo>
                  <a:lnTo>
                    <a:pt x="621464" y="0"/>
                  </a:lnTo>
                  <a:lnTo>
                    <a:pt x="621464" y="88091"/>
                  </a:lnTo>
                  <a:lnTo>
                    <a:pt x="0" y="88091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21464" cy="126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0D01CA03-D230-F126-BA7A-2FBE1DC16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0608" y="1778084"/>
            <a:ext cx="5996391" cy="39278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1455C5-1274-3AB5-618A-1645D3B26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0608" y="5831135"/>
            <a:ext cx="6049183" cy="3950136"/>
          </a:xfrm>
          <a:prstGeom prst="rect">
            <a:avLst/>
          </a:prstGeom>
        </p:spPr>
      </p:pic>
      <p:grpSp>
        <p:nvGrpSpPr>
          <p:cNvPr id="29" name="Group 23">
            <a:extLst>
              <a:ext uri="{FF2B5EF4-FFF2-40B4-BE49-F238E27FC236}">
                <a16:creationId xmlns:a16="http://schemas.microsoft.com/office/drawing/2014/main" id="{A45C0D66-038D-5734-B5E1-ECBD7E04D86B}"/>
              </a:ext>
            </a:extLst>
          </p:cNvPr>
          <p:cNvGrpSpPr/>
          <p:nvPr/>
        </p:nvGrpSpPr>
        <p:grpSpPr>
          <a:xfrm>
            <a:off x="7479181" y="1722412"/>
            <a:ext cx="281644" cy="281644"/>
            <a:chOff x="0" y="0"/>
            <a:chExt cx="812800" cy="812800"/>
          </a:xfrm>
        </p:grpSpPr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9988273C-398C-FDB9-EEA4-3EDD8FF94D3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31" name="TextBox 25">
              <a:extLst>
                <a:ext uri="{FF2B5EF4-FFF2-40B4-BE49-F238E27FC236}">
                  <a16:creationId xmlns:a16="http://schemas.microsoft.com/office/drawing/2014/main" id="{15D81472-AE89-61DD-C8AF-4A19EB227D0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28A4750-FB58-253B-A39F-DC0C12B90573}"/>
              </a:ext>
            </a:extLst>
          </p:cNvPr>
          <p:cNvSpPr txBox="1"/>
          <p:nvPr/>
        </p:nvSpPr>
        <p:spPr>
          <a:xfrm>
            <a:off x="7886703" y="2171700"/>
            <a:ext cx="784860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Detected with ~92% accuracy in well-lit environments; works best with frontal hand raise gesture.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3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Detection Speed:</a:t>
            </a:r>
          </a:p>
          <a:p>
            <a:r>
              <a:rPr lang="en-US" sz="2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~15 FPS achieved with light AI model optimized 	for 	Raspberry Pi 5.</a:t>
            </a:r>
          </a:p>
        </p:txBody>
      </p:sp>
      <p:grpSp>
        <p:nvGrpSpPr>
          <p:cNvPr id="33" name="Group 23">
            <a:extLst>
              <a:ext uri="{FF2B5EF4-FFF2-40B4-BE49-F238E27FC236}">
                <a16:creationId xmlns:a16="http://schemas.microsoft.com/office/drawing/2014/main" id="{2E2DB61A-2CE8-3418-13B7-C4ED4AC50298}"/>
              </a:ext>
            </a:extLst>
          </p:cNvPr>
          <p:cNvGrpSpPr/>
          <p:nvPr/>
        </p:nvGrpSpPr>
        <p:grpSpPr>
          <a:xfrm>
            <a:off x="7479181" y="5711345"/>
            <a:ext cx="281644" cy="281644"/>
            <a:chOff x="0" y="0"/>
            <a:chExt cx="812800" cy="812800"/>
          </a:xfrm>
        </p:grpSpPr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CF57476A-F073-1FD7-20E9-8F7EE691BC8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35" name="TextBox 25">
              <a:extLst>
                <a:ext uri="{FF2B5EF4-FFF2-40B4-BE49-F238E27FC236}">
                  <a16:creationId xmlns:a16="http://schemas.microsoft.com/office/drawing/2014/main" id="{8A625F0F-5FBD-CEF9-8893-AD3975BCC22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995ED07-4D81-F68A-239F-FC80B0A9110C}"/>
              </a:ext>
            </a:extLst>
          </p:cNvPr>
          <p:cNvSpPr txBox="1"/>
          <p:nvPr/>
        </p:nvSpPr>
        <p:spPr>
          <a:xfrm>
            <a:off x="7886703" y="6364829"/>
            <a:ext cx="803909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Recognized with ~85% accuracy; sometimes confused with similar nodding/hand tap gestures.</a:t>
            </a:r>
          </a:p>
          <a:p>
            <a:endParaRPr lang="en-US" sz="23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Accuracy Conditions:</a:t>
            </a:r>
          </a:p>
          <a:p>
            <a:r>
              <a:rPr lang="en-US" sz="2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Good lighting, plain background, 	stable camera angle.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9372600" y="2286000"/>
            <a:ext cx="7315200" cy="5410200"/>
            <a:chOff x="0" y="0"/>
            <a:chExt cx="812800" cy="315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315619"/>
            </a:xfrm>
            <a:custGeom>
              <a:avLst/>
              <a:gdLst/>
              <a:ahLst/>
              <a:cxnLst/>
              <a:rect l="l" t="t" r="r" b="b"/>
              <a:pathLst>
                <a:path w="812800" h="315619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204750" y="495300"/>
            <a:ext cx="9878499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88"/>
              </a:lnSpc>
            </a:pP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RESULTS AND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77400" y="3009900"/>
            <a:ext cx="7010400" cy="235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09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350" dirty="0">
                <a:solidFill>
                  <a:schemeClr val="bg1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Achieved ~88% accuracy; minor misclassification if hand motion is too fast or partial.</a:t>
            </a:r>
          </a:p>
          <a:p>
            <a:pPr marL="342900" indent="-342900">
              <a:lnSpc>
                <a:spcPts val="3109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2350" dirty="0">
              <a:solidFill>
                <a:schemeClr val="bg1"/>
              </a:solidFill>
              <a:latin typeface="Arial" panose="020B0604020202020204" pitchFamily="34" charset="0"/>
              <a:ea typeface="Raleway"/>
              <a:cs typeface="Arial" panose="020B0604020202020204" pitchFamily="34" charset="0"/>
              <a:sym typeface="Raleway"/>
            </a:endParaRPr>
          </a:p>
          <a:p>
            <a:pPr marL="342900" indent="-342900">
              <a:lnSpc>
                <a:spcPts val="3109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350" dirty="0">
                <a:solidFill>
                  <a:schemeClr val="bg1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Response Delay:</a:t>
            </a:r>
          </a:p>
          <a:p>
            <a:pPr>
              <a:lnSpc>
                <a:spcPts val="3109"/>
              </a:lnSpc>
              <a:spcBef>
                <a:spcPct val="0"/>
              </a:spcBef>
            </a:pPr>
            <a:r>
              <a:rPr lang="en-US" sz="2350" dirty="0">
                <a:solidFill>
                  <a:schemeClr val="bg1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~0.5–1 second delay between gesture and translated output on screen.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A84B170-C8E8-CCFE-8C7F-F56036065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6649" y="2658189"/>
            <a:ext cx="7696201" cy="4665822"/>
          </a:xfrm>
          <a:prstGeom prst="rect">
            <a:avLst/>
          </a:prstGeom>
        </p:spPr>
      </p:pic>
      <p:grpSp>
        <p:nvGrpSpPr>
          <p:cNvPr id="26" name="Group 23">
            <a:extLst>
              <a:ext uri="{FF2B5EF4-FFF2-40B4-BE49-F238E27FC236}">
                <a16:creationId xmlns:a16="http://schemas.microsoft.com/office/drawing/2014/main" id="{9B690E2F-B935-1BC7-8574-1667D2A1DC29}"/>
              </a:ext>
            </a:extLst>
          </p:cNvPr>
          <p:cNvGrpSpPr/>
          <p:nvPr/>
        </p:nvGrpSpPr>
        <p:grpSpPr>
          <a:xfrm>
            <a:off x="6505279" y="1703706"/>
            <a:ext cx="3008143" cy="723116"/>
            <a:chOff x="-2810596" y="-53984"/>
            <a:chExt cx="8681238" cy="2086850"/>
          </a:xfrm>
        </p:grpSpPr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35FE1E96-746E-6069-345B-D4CB39C7830C}"/>
                </a:ext>
              </a:extLst>
            </p:cNvPr>
            <p:cNvSpPr/>
            <p:nvPr/>
          </p:nvSpPr>
          <p:spPr>
            <a:xfrm>
              <a:off x="5057842" y="122006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8" name="TextBox 25">
              <a:extLst>
                <a:ext uri="{FF2B5EF4-FFF2-40B4-BE49-F238E27FC236}">
                  <a16:creationId xmlns:a16="http://schemas.microsoft.com/office/drawing/2014/main" id="{DDA8E217-F121-E3DA-48C3-C5ABBD712252}"/>
                </a:ext>
              </a:extLst>
            </p:cNvPr>
            <p:cNvSpPr txBox="1"/>
            <p:nvPr/>
          </p:nvSpPr>
          <p:spPr>
            <a:xfrm>
              <a:off x="-2810596" y="-53984"/>
              <a:ext cx="660401" cy="698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545388">
            <a:off x="4187227" y="5365567"/>
            <a:ext cx="4032087" cy="3629631"/>
          </a:xfrm>
          <a:custGeom>
            <a:avLst/>
            <a:gdLst/>
            <a:ahLst/>
            <a:cxnLst/>
            <a:rect l="l" t="t" r="r" b="b"/>
            <a:pathLst>
              <a:path w="4032087" h="3629631">
                <a:moveTo>
                  <a:pt x="0" y="0"/>
                </a:moveTo>
                <a:lnTo>
                  <a:pt x="4032087" y="0"/>
                </a:lnTo>
                <a:lnTo>
                  <a:pt x="4032087" y="3629631"/>
                </a:lnTo>
                <a:lnTo>
                  <a:pt x="0" y="36296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586770"/>
            <a:ext cx="7218264" cy="5779329"/>
          </a:xfrm>
          <a:custGeom>
            <a:avLst/>
            <a:gdLst/>
            <a:ahLst/>
            <a:cxnLst/>
            <a:rect l="l" t="t" r="r" b="b"/>
            <a:pathLst>
              <a:path w="7218264" h="5779329">
                <a:moveTo>
                  <a:pt x="0" y="0"/>
                </a:moveTo>
                <a:lnTo>
                  <a:pt x="7218264" y="0"/>
                </a:lnTo>
                <a:lnTo>
                  <a:pt x="7218264" y="5779329"/>
                </a:lnTo>
                <a:lnTo>
                  <a:pt x="0" y="5779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515153" y="1462206"/>
            <a:ext cx="9391847" cy="7719893"/>
            <a:chOff x="0" y="0"/>
            <a:chExt cx="2695827" cy="2827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95827" cy="282701"/>
            </a:xfrm>
            <a:custGeom>
              <a:avLst/>
              <a:gdLst/>
              <a:ahLst/>
              <a:cxnLst/>
              <a:rect l="l" t="t" r="r" b="b"/>
              <a:pathLst>
                <a:path w="2695827" h="282701">
                  <a:moveTo>
                    <a:pt x="0" y="0"/>
                  </a:moveTo>
                  <a:lnTo>
                    <a:pt x="2695827" y="0"/>
                  </a:lnTo>
                  <a:lnTo>
                    <a:pt x="2695827" y="282701"/>
                  </a:lnTo>
                  <a:lnTo>
                    <a:pt x="0" y="282701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695827" cy="320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724400" y="129526"/>
            <a:ext cx="9036718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8"/>
              </a:lnSpc>
            </a:pPr>
            <a:r>
              <a:rPr lang="en-US" sz="8000" dirty="0">
                <a:solidFill>
                  <a:schemeClr val="bg1"/>
                </a:solidFill>
              </a:rPr>
              <a:t>ENGINEERING TOOLS </a:t>
            </a:r>
            <a:endParaRPr lang="en-US" sz="797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82298" y="1741877"/>
            <a:ext cx="8703907" cy="7160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Raspberry Pi 5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Core processing unit for AI inference and peripheral 	control.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HDMI-Compatible Touchscreen Display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Displays translated sign output and user interface.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USB Webcam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Captures real-time video for sign language detection.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Type-C Power Adapter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Supplies reliable DC power to the Raspberry Pi.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GPIO Jumper Wires (if used)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For connecting LEDs or extra components for output 	signaling.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Heat Sink or Cooling Fan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Prevents overheating during continuous AI processing.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Multimeter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Checks power flow and verifies voltage stability for the 	Raspberry Pi setup.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685800" y="1333500"/>
            <a:ext cx="16306799" cy="8939509"/>
          </a:xfrm>
          <a:custGeom>
            <a:avLst/>
            <a:gdLst/>
            <a:ahLst/>
            <a:cxnLst/>
            <a:rect l="l" t="t" r="r" b="b"/>
            <a:pathLst>
              <a:path w="8160055" h="4717995">
                <a:moveTo>
                  <a:pt x="0" y="0"/>
                </a:moveTo>
                <a:lnTo>
                  <a:pt x="8160055" y="0"/>
                </a:lnTo>
                <a:lnTo>
                  <a:pt x="8160055" y="4717996"/>
                </a:lnTo>
                <a:lnTo>
                  <a:pt x="0" y="4717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87751" y="6577309"/>
            <a:ext cx="4117666" cy="3657600"/>
          </a:xfrm>
          <a:custGeom>
            <a:avLst/>
            <a:gdLst/>
            <a:ahLst/>
            <a:cxnLst/>
            <a:rect l="l" t="t" r="r" b="b"/>
            <a:pathLst>
              <a:path w="4383276" h="4114800">
                <a:moveTo>
                  <a:pt x="0" y="0"/>
                </a:moveTo>
                <a:lnTo>
                  <a:pt x="4383275" y="0"/>
                </a:lnTo>
                <a:lnTo>
                  <a:pt x="43832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62600" y="13990"/>
            <a:ext cx="11887200" cy="1442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8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CHALLENGES FACED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3000" y="1588190"/>
            <a:ext cx="14249400" cy="8003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Hardware Compatibility Issues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Ensuring proper driver and software support for the touchscreen panel and webcam on Raspberry 	Pi 5.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Power Supply Stability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Maintaining a stable Type-C DC power source to prevent performance drops or reboots.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USB Bandwidth Limitations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Managing USB ports for webcam and touchscreen without overloading the controller bandwidth.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Camera Frame Rate &amp; Resolution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Balancing resolution and frame rate for real-time sign detection without lag.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Lighting &amp; Background Noise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Achieving consistent detection accuracy under different lighting and background conditions.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Real-Time Inference Speed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Optimizing model performance to detect signs instantly despite limited onboard resources.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Model Training Dataset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Finding or creating a high-quality dataset of sign language gestures for accurate predictions.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Touchscreen Calibration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Adjusting touchscreen input accuracy to align correctly with the GUI.</a:t>
            </a:r>
          </a:p>
          <a:p>
            <a:pPr marL="342900" indent="-342900">
              <a:lnSpc>
                <a:spcPts val="328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Temperature Management</a:t>
            </a:r>
          </a:p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35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	Preventing overheating during prolonged usage of camera and processor under AI load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5400000">
            <a:off x="1387722" y="2949215"/>
            <a:ext cx="6127209" cy="5154515"/>
          </a:xfrm>
          <a:custGeom>
            <a:avLst/>
            <a:gdLst/>
            <a:ahLst/>
            <a:cxnLst/>
            <a:rect l="l" t="t" r="r" b="b"/>
            <a:pathLst>
              <a:path w="6127209" h="5154515">
                <a:moveTo>
                  <a:pt x="0" y="0"/>
                </a:moveTo>
                <a:lnTo>
                  <a:pt x="6127210" y="0"/>
                </a:lnTo>
                <a:lnTo>
                  <a:pt x="6127210" y="5154515"/>
                </a:lnTo>
                <a:lnTo>
                  <a:pt x="0" y="515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471791" y="3577392"/>
            <a:ext cx="4059704" cy="3873694"/>
            <a:chOff x="0" y="0"/>
            <a:chExt cx="775483" cy="7399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5483" cy="739951"/>
            </a:xfrm>
            <a:custGeom>
              <a:avLst/>
              <a:gdLst/>
              <a:ahLst/>
              <a:cxnLst/>
              <a:rect l="l" t="t" r="r" b="b"/>
              <a:pathLst>
                <a:path w="775483" h="739951">
                  <a:moveTo>
                    <a:pt x="0" y="0"/>
                  </a:moveTo>
                  <a:lnTo>
                    <a:pt x="775483" y="0"/>
                  </a:lnTo>
                  <a:lnTo>
                    <a:pt x="775483" y="739951"/>
                  </a:lnTo>
                  <a:lnTo>
                    <a:pt x="0" y="739951"/>
                  </a:lnTo>
                  <a:close/>
                </a:path>
              </a:pathLst>
            </a:custGeom>
            <a:blipFill>
              <a:blip r:embed="rId3"/>
              <a:stretch>
                <a:fillRect l="-21563" r="-2156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371504" y="2583388"/>
            <a:ext cx="6108171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FUTURE WORK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767992" y="3710038"/>
            <a:ext cx="407593" cy="383939"/>
            <a:chOff x="0" y="0"/>
            <a:chExt cx="107350" cy="1011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350" cy="101120"/>
            </a:xfrm>
            <a:custGeom>
              <a:avLst/>
              <a:gdLst/>
              <a:ahLst/>
              <a:cxnLst/>
              <a:rect l="l" t="t" r="r" b="b"/>
              <a:pathLst>
                <a:path w="107350" h="101120">
                  <a:moveTo>
                    <a:pt x="0" y="0"/>
                  </a:moveTo>
                  <a:lnTo>
                    <a:pt x="107350" y="0"/>
                  </a:lnTo>
                  <a:lnTo>
                    <a:pt x="107350" y="101120"/>
                  </a:lnTo>
                  <a:lnTo>
                    <a:pt x="0" y="10112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54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7350" cy="139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371504" y="3745895"/>
            <a:ext cx="5025404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8"/>
              </a:lnSpc>
            </a:pPr>
            <a:r>
              <a:rPr lang="en-US" sz="2449" b="1" dirty="0">
                <a:solidFill>
                  <a:srgbClr val="FFFFFF"/>
                </a:solidFill>
                <a:latin typeface="Arial Black" panose="020B0A04020102020204" pitchFamily="34" charset="0"/>
                <a:ea typeface="Raleway Bold"/>
                <a:cs typeface="Raleway Bold"/>
                <a:sym typeface="Raleway Bold"/>
              </a:rPr>
              <a:t>Emotion + Sign Recognition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5167" y="4207829"/>
            <a:ext cx="8315192" cy="75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9"/>
              </a:lnSpc>
              <a:spcBef>
                <a:spcPct val="0"/>
              </a:spcBef>
            </a:pPr>
            <a:r>
              <a:rPr lang="en-US" sz="21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Combine facial emotion detection with gesture recognition for deeper communication analysis..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767992" y="5143500"/>
            <a:ext cx="407593" cy="383939"/>
            <a:chOff x="0" y="0"/>
            <a:chExt cx="107350" cy="1011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7350" cy="101120"/>
            </a:xfrm>
            <a:custGeom>
              <a:avLst/>
              <a:gdLst/>
              <a:ahLst/>
              <a:cxnLst/>
              <a:rect l="l" t="t" r="r" b="b"/>
              <a:pathLst>
                <a:path w="107350" h="101120">
                  <a:moveTo>
                    <a:pt x="0" y="0"/>
                  </a:moveTo>
                  <a:lnTo>
                    <a:pt x="107350" y="0"/>
                  </a:lnTo>
                  <a:lnTo>
                    <a:pt x="107350" y="101120"/>
                  </a:lnTo>
                  <a:lnTo>
                    <a:pt x="0" y="10112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7350" cy="139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371504" y="5212480"/>
            <a:ext cx="5863604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8"/>
              </a:lnSpc>
            </a:pPr>
            <a:r>
              <a:rPr lang="en-US" sz="2449" b="1" dirty="0">
                <a:solidFill>
                  <a:srgbClr val="FFFFFF"/>
                </a:solidFill>
                <a:latin typeface="Arial Black" panose="020B0A04020102020204" pitchFamily="34" charset="0"/>
                <a:ea typeface="Raleway Bold"/>
                <a:cs typeface="Raleway Bold"/>
                <a:sym typeface="Raleway Bold"/>
              </a:rPr>
              <a:t>Voice Output for Signs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71504" y="5694937"/>
            <a:ext cx="8315192" cy="75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9"/>
              </a:lnSpc>
              <a:spcBef>
                <a:spcPct val="0"/>
              </a:spcBef>
            </a:pPr>
            <a:r>
              <a:rPr lang="en-US" sz="21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Integrate text-to-speech so that translated signs are spoken aloud for real-time communication.. </a:t>
            </a:r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E3C1BDC0-16EF-BAB3-F5D2-A8D71612F06E}"/>
              </a:ext>
            </a:extLst>
          </p:cNvPr>
          <p:cNvGrpSpPr/>
          <p:nvPr/>
        </p:nvGrpSpPr>
        <p:grpSpPr>
          <a:xfrm>
            <a:off x="7767991" y="6515100"/>
            <a:ext cx="407593" cy="383939"/>
            <a:chOff x="0" y="0"/>
            <a:chExt cx="107350" cy="101120"/>
          </a:xfrm>
        </p:grpSpPr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AE523FD-7F47-BD8F-E43F-8CE27788D160}"/>
                </a:ext>
              </a:extLst>
            </p:cNvPr>
            <p:cNvSpPr/>
            <p:nvPr/>
          </p:nvSpPr>
          <p:spPr>
            <a:xfrm>
              <a:off x="0" y="0"/>
              <a:ext cx="107350" cy="101120"/>
            </a:xfrm>
            <a:custGeom>
              <a:avLst/>
              <a:gdLst/>
              <a:ahLst/>
              <a:cxnLst/>
              <a:rect l="l" t="t" r="r" b="b"/>
              <a:pathLst>
                <a:path w="107350" h="101120">
                  <a:moveTo>
                    <a:pt x="0" y="0"/>
                  </a:moveTo>
                  <a:lnTo>
                    <a:pt x="107350" y="0"/>
                  </a:lnTo>
                  <a:lnTo>
                    <a:pt x="107350" y="101120"/>
                  </a:lnTo>
                  <a:lnTo>
                    <a:pt x="0" y="10112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5400000"/>
            </a:gradFill>
          </p:spPr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0D9F8895-C480-6EC3-AE25-044B80064780}"/>
                </a:ext>
              </a:extLst>
            </p:cNvPr>
            <p:cNvSpPr txBox="1"/>
            <p:nvPr/>
          </p:nvSpPr>
          <p:spPr>
            <a:xfrm>
              <a:off x="0" y="-38100"/>
              <a:ext cx="107350" cy="139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C5615D-ECFA-F68B-1C17-915A8AF1F198}"/>
              </a:ext>
            </a:extLst>
          </p:cNvPr>
          <p:cNvSpPr txBox="1"/>
          <p:nvPr/>
        </p:nvSpPr>
        <p:spPr>
          <a:xfrm>
            <a:off x="8371504" y="6529192"/>
            <a:ext cx="778289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50" dirty="0">
                <a:solidFill>
                  <a:schemeClr val="bg1"/>
                </a:solidFill>
                <a:latin typeface="Arial Black" panose="020B0A04020102020204" pitchFamily="34" charset="0"/>
              </a:rPr>
              <a:t>Support for Full Sign Language Dictionary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9C1655-FE59-5B57-5B30-43CE8224842A}"/>
              </a:ext>
            </a:extLst>
          </p:cNvPr>
          <p:cNvSpPr txBox="1"/>
          <p:nvPr/>
        </p:nvSpPr>
        <p:spPr>
          <a:xfrm>
            <a:off x="8369327" y="7059462"/>
            <a:ext cx="869947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 model to recognize complete ASL/ISL alphabet, words, and sentence structures</a:t>
            </a:r>
            <a:r>
              <a:rPr lang="en-US" dirty="0"/>
              <a:t>.</a:t>
            </a:r>
          </a:p>
        </p:txBody>
      </p:sp>
      <p:grpSp>
        <p:nvGrpSpPr>
          <p:cNvPr id="25" name="Group 14">
            <a:extLst>
              <a:ext uri="{FF2B5EF4-FFF2-40B4-BE49-F238E27FC236}">
                <a16:creationId xmlns:a16="http://schemas.microsoft.com/office/drawing/2014/main" id="{52201AFB-E402-6C0D-E469-7129C67445AF}"/>
              </a:ext>
            </a:extLst>
          </p:cNvPr>
          <p:cNvGrpSpPr/>
          <p:nvPr/>
        </p:nvGrpSpPr>
        <p:grpSpPr>
          <a:xfrm>
            <a:off x="7767991" y="7880680"/>
            <a:ext cx="407593" cy="383939"/>
            <a:chOff x="0" y="0"/>
            <a:chExt cx="107350" cy="101120"/>
          </a:xfrm>
        </p:grpSpPr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3B219EF9-492F-B5E5-76B7-E2A1E7FC014D}"/>
                </a:ext>
              </a:extLst>
            </p:cNvPr>
            <p:cNvSpPr/>
            <p:nvPr/>
          </p:nvSpPr>
          <p:spPr>
            <a:xfrm>
              <a:off x="0" y="0"/>
              <a:ext cx="107350" cy="101120"/>
            </a:xfrm>
            <a:custGeom>
              <a:avLst/>
              <a:gdLst/>
              <a:ahLst/>
              <a:cxnLst/>
              <a:rect l="l" t="t" r="r" b="b"/>
              <a:pathLst>
                <a:path w="107350" h="101120">
                  <a:moveTo>
                    <a:pt x="0" y="0"/>
                  </a:moveTo>
                  <a:lnTo>
                    <a:pt x="107350" y="0"/>
                  </a:lnTo>
                  <a:lnTo>
                    <a:pt x="107350" y="101120"/>
                  </a:lnTo>
                  <a:lnTo>
                    <a:pt x="0" y="10112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5400000"/>
            </a:gradFill>
          </p:spPr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D67A858D-654E-53D0-255E-74A592BBBBB4}"/>
                </a:ext>
              </a:extLst>
            </p:cNvPr>
            <p:cNvSpPr txBox="1"/>
            <p:nvPr/>
          </p:nvSpPr>
          <p:spPr>
            <a:xfrm>
              <a:off x="0" y="-38100"/>
              <a:ext cx="107350" cy="139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7E6F1E4-CEC3-9C01-9DAD-4025AF4015B5}"/>
              </a:ext>
            </a:extLst>
          </p:cNvPr>
          <p:cNvSpPr txBox="1"/>
          <p:nvPr/>
        </p:nvSpPr>
        <p:spPr>
          <a:xfrm>
            <a:off x="8369327" y="7837969"/>
            <a:ext cx="5299592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50" dirty="0">
                <a:solidFill>
                  <a:schemeClr val="bg1"/>
                </a:solidFill>
                <a:latin typeface="Arial Black" panose="020B0A04020102020204" pitchFamily="34" charset="0"/>
              </a:rPr>
              <a:t>Integration in Public Services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44433D-6A03-1BC1-FAA0-169E78EE96B0}"/>
              </a:ext>
            </a:extLst>
          </p:cNvPr>
          <p:cNvSpPr txBox="1"/>
          <p:nvPr/>
        </p:nvSpPr>
        <p:spPr>
          <a:xfrm>
            <a:off x="8369327" y="8423013"/>
            <a:ext cx="898245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 in hospitals, banks, railway stations to assist hearing/speech-impaired individuals.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8952C-4309-7F4F-DD76-E997D0BD5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D25BECA6-122B-C87C-D244-DA314AB3BFA5}"/>
              </a:ext>
            </a:extLst>
          </p:cNvPr>
          <p:cNvSpPr txBox="1"/>
          <p:nvPr/>
        </p:nvSpPr>
        <p:spPr>
          <a:xfrm>
            <a:off x="6248400" y="342900"/>
            <a:ext cx="6108171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FFBFF803-9D9C-BBF0-739C-C26FE695F402}"/>
              </a:ext>
            </a:extLst>
          </p:cNvPr>
          <p:cNvGrpSpPr/>
          <p:nvPr/>
        </p:nvGrpSpPr>
        <p:grpSpPr>
          <a:xfrm>
            <a:off x="1257300" y="1714501"/>
            <a:ext cx="15659100" cy="7391399"/>
            <a:chOff x="0" y="0"/>
            <a:chExt cx="107350" cy="10112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E239928-F9DD-A0A1-FED1-CD3B6F1F5B6E}"/>
                </a:ext>
              </a:extLst>
            </p:cNvPr>
            <p:cNvSpPr/>
            <p:nvPr/>
          </p:nvSpPr>
          <p:spPr>
            <a:xfrm>
              <a:off x="0" y="0"/>
              <a:ext cx="107350" cy="101120"/>
            </a:xfrm>
            <a:custGeom>
              <a:avLst/>
              <a:gdLst/>
              <a:ahLst/>
              <a:cxnLst/>
              <a:rect l="l" t="t" r="r" b="b"/>
              <a:pathLst>
                <a:path w="107350" h="101120">
                  <a:moveTo>
                    <a:pt x="0" y="0"/>
                  </a:moveTo>
                  <a:lnTo>
                    <a:pt x="107350" y="0"/>
                  </a:lnTo>
                  <a:lnTo>
                    <a:pt x="107350" y="101120"/>
                  </a:lnTo>
                  <a:lnTo>
                    <a:pt x="0" y="10112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540000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B88966B-C4F3-DE07-B3D8-E3D97FF6300D}"/>
                </a:ext>
              </a:extLst>
            </p:cNvPr>
            <p:cNvSpPr txBox="1"/>
            <p:nvPr/>
          </p:nvSpPr>
          <p:spPr>
            <a:xfrm>
              <a:off x="0" y="-38100"/>
              <a:ext cx="107350" cy="139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02FDE8C8-C74A-3662-4DBC-3854132B5D4D}"/>
              </a:ext>
            </a:extLst>
          </p:cNvPr>
          <p:cNvSpPr txBox="1"/>
          <p:nvPr/>
        </p:nvSpPr>
        <p:spPr>
          <a:xfrm>
            <a:off x="2667000" y="2171700"/>
            <a:ext cx="12801600" cy="651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5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development of the </a:t>
            </a:r>
            <a:r>
              <a:rPr lang="en-US" sz="25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AI-powered sign language translator using Raspberry Pi</a:t>
            </a:r>
            <a:r>
              <a:rPr lang="en-US" sz="25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proven to be a successful step toward bridging the communication gap between hearing-impaired individuals and the wider community.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5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leveraging computer vision and machine learning, the system accurately recognizes hand gestures in real-time and translates them into both text and speech outputs.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5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project demonstrates that a </a:t>
            </a:r>
            <a:r>
              <a:rPr lang="en-US" sz="25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low-cost, portable, and offline-capable solution</a:t>
            </a:r>
            <a:r>
              <a:rPr lang="en-US" sz="25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built using readily available hardware like the Raspberry Pi, combined with AI models trained on sign language datasets.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5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system performs effectively under ideal conditions and offers an accessible interface that can be used in various real-world environments such as schools, healthcare centers, public service counters, and homes.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5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conclusion, this project not only showcases the practical application of AI and embedded systems in assistive technology but also contributes meaningfully toward making communication more inclusive and accessible for all.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968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C29B3C-16E0-B2EE-BB91-63A1B470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976D25DC-41D0-1AA9-42DE-AB261CD9BD66}"/>
              </a:ext>
            </a:extLst>
          </p:cNvPr>
          <p:cNvSpPr txBox="1"/>
          <p:nvPr/>
        </p:nvSpPr>
        <p:spPr>
          <a:xfrm>
            <a:off x="6781800" y="342900"/>
            <a:ext cx="6108171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REFERENCES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E4EB4F0-0164-7FDD-CB7D-E9313F26DC22}"/>
              </a:ext>
            </a:extLst>
          </p:cNvPr>
          <p:cNvGrpSpPr/>
          <p:nvPr/>
        </p:nvGrpSpPr>
        <p:grpSpPr>
          <a:xfrm>
            <a:off x="1600200" y="1666231"/>
            <a:ext cx="15163800" cy="7287269"/>
            <a:chOff x="0" y="0"/>
            <a:chExt cx="107350" cy="10112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E897512-6B65-A4B7-AEAA-BF3B34592A11}"/>
                </a:ext>
              </a:extLst>
            </p:cNvPr>
            <p:cNvSpPr/>
            <p:nvPr/>
          </p:nvSpPr>
          <p:spPr>
            <a:xfrm>
              <a:off x="0" y="0"/>
              <a:ext cx="107350" cy="101120"/>
            </a:xfrm>
            <a:custGeom>
              <a:avLst/>
              <a:gdLst/>
              <a:ahLst/>
              <a:cxnLst/>
              <a:rect l="l" t="t" r="r" b="b"/>
              <a:pathLst>
                <a:path w="107350" h="101120">
                  <a:moveTo>
                    <a:pt x="0" y="0"/>
                  </a:moveTo>
                  <a:lnTo>
                    <a:pt x="107350" y="0"/>
                  </a:lnTo>
                  <a:lnTo>
                    <a:pt x="107350" y="101120"/>
                  </a:lnTo>
                  <a:lnTo>
                    <a:pt x="0" y="10112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540000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EE2401E-624D-342F-0A1E-98A026CE158F}"/>
                </a:ext>
              </a:extLst>
            </p:cNvPr>
            <p:cNvSpPr txBox="1"/>
            <p:nvPr/>
          </p:nvSpPr>
          <p:spPr>
            <a:xfrm>
              <a:off x="0" y="-38100"/>
              <a:ext cx="107350" cy="139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0151377D-D6E5-ED69-AC74-1A3C23973B7F}"/>
              </a:ext>
            </a:extLst>
          </p:cNvPr>
          <p:cNvSpPr txBox="1"/>
          <p:nvPr/>
        </p:nvSpPr>
        <p:spPr>
          <a:xfrm>
            <a:off x="2324100" y="1790700"/>
            <a:ext cx="13716000" cy="7517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Zimmerman, T., &amp; Lanier, J. (1989). 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hand gesture interface device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SIGCHI Bulletin, 21(2), 189–192.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Starner, T., Weaver, J., &amp; Pentland, A. (1998). 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American Sign Language recognition using desk and wearable computer based video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IEEE TPAMI, 20(12), 1371–1375.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Kadous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 W. (2002). 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recognition of </a:t>
            </a:r>
            <a:r>
              <a:rPr lang="en-US" sz="245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Auslan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signs using </a:t>
            </a:r>
            <a:r>
              <a:rPr lang="en-US" sz="245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PowerGloves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Towards large-lexicon recognition of sign language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Australian Computer Science Communications.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Molchanov, P., Gupta, S., Kim, K., &amp; Kautz, J. (2016). 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 gesture recognition with 3D convolutional neural networks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CVPR.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n-US" sz="24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MediaPipe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(2019). </a:t>
            </a:r>
            <a:r>
              <a:rPr lang="en-US" sz="245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MediaPipe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Hands: On-device real-time hand tracking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Cao, Z., Simon, T., Wei, S. E., &amp; Sheikh, Y. (2017). 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Realtime multi-person 2D pose estimation using part affinity fields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CVPR.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Küçükdermenci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S. (2023). 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 language voice converter design using Raspberry Pi for impaired individuals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ICRIET, 160–166. DOI: 10.59287/icriret.1395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Thanigaivelan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V., et al. (2020). 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effective sign language translator using Raspberry Pi with IoT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IJFGCN.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Abas, S. S. (2025). 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 and AI for gesture recognition: Developing portable sign language solutions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IJAIET, 7(1), 10–19. DOI: 10.21608/ijaiet.2025.352663.1011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Shinde, S., Gaikwad, R., &amp; Mohite, D. (2021). </a:t>
            </a:r>
            <a:r>
              <a:rPr lang="en-US" sz="245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Sign Language Translator using Raspberry Pi</a:t>
            </a:r>
            <a:r>
              <a:rPr lang="en-US" sz="2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Journal of Emerging Technologies and Innovative Research.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dirty="0">
                <a:solidFill>
                  <a:srgbClr val="FFFFFF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90450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127342" y="3980122"/>
            <a:ext cx="12327182" cy="2326756"/>
          </a:xfrm>
          <a:custGeom>
            <a:avLst/>
            <a:gdLst/>
            <a:ahLst/>
            <a:cxnLst/>
            <a:rect l="l" t="t" r="r" b="b"/>
            <a:pathLst>
              <a:path w="12327182" h="2326756">
                <a:moveTo>
                  <a:pt x="0" y="0"/>
                </a:moveTo>
                <a:lnTo>
                  <a:pt x="12327182" y="0"/>
                </a:lnTo>
                <a:lnTo>
                  <a:pt x="12327182" y="2326756"/>
                </a:lnTo>
                <a:lnTo>
                  <a:pt x="0" y="2326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05200" y="3955592"/>
            <a:ext cx="11831857" cy="2433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350"/>
              </a:lnSpc>
              <a:spcBef>
                <a:spcPct val="0"/>
              </a:spcBef>
            </a:pPr>
            <a:r>
              <a:rPr lang="en-US" sz="14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ANY QUESTIONS?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C034FF-4AE3-F076-AB5E-2D594760E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BA318281-111D-1E5A-639C-EEF211026656}"/>
              </a:ext>
            </a:extLst>
          </p:cNvPr>
          <p:cNvSpPr/>
          <p:nvPr/>
        </p:nvSpPr>
        <p:spPr>
          <a:xfrm>
            <a:off x="3127342" y="3980122"/>
            <a:ext cx="12327182" cy="2326756"/>
          </a:xfrm>
          <a:custGeom>
            <a:avLst/>
            <a:gdLst/>
            <a:ahLst/>
            <a:cxnLst/>
            <a:rect l="l" t="t" r="r" b="b"/>
            <a:pathLst>
              <a:path w="12327182" h="2326756">
                <a:moveTo>
                  <a:pt x="0" y="0"/>
                </a:moveTo>
                <a:lnTo>
                  <a:pt x="12327182" y="0"/>
                </a:lnTo>
                <a:lnTo>
                  <a:pt x="12327182" y="2326756"/>
                </a:lnTo>
                <a:lnTo>
                  <a:pt x="0" y="2326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F1D18E0-081A-2CD5-450D-477AF2811FC1}"/>
              </a:ext>
            </a:extLst>
          </p:cNvPr>
          <p:cNvSpPr txBox="1"/>
          <p:nvPr/>
        </p:nvSpPr>
        <p:spPr>
          <a:xfrm>
            <a:off x="4398743" y="3761826"/>
            <a:ext cx="9490515" cy="248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50"/>
              </a:lnSpc>
              <a:spcBef>
                <a:spcPct val="0"/>
              </a:spcBef>
            </a:pPr>
            <a:r>
              <a:rPr lang="en-US" sz="1453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9895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75016" y="1333500"/>
            <a:ext cx="17137967" cy="8790013"/>
          </a:xfrm>
          <a:custGeom>
            <a:avLst/>
            <a:gdLst/>
            <a:ahLst/>
            <a:cxnLst/>
            <a:rect l="l" t="t" r="r" b="b"/>
            <a:pathLst>
              <a:path w="9782585" h="8229600">
                <a:moveTo>
                  <a:pt x="0" y="0"/>
                </a:moveTo>
                <a:lnTo>
                  <a:pt x="9782586" y="0"/>
                </a:lnTo>
                <a:lnTo>
                  <a:pt x="97825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77892" y="2950019"/>
            <a:ext cx="3868413" cy="3942331"/>
          </a:xfrm>
          <a:custGeom>
            <a:avLst/>
            <a:gdLst/>
            <a:ahLst/>
            <a:cxnLst/>
            <a:rect l="l" t="t" r="r" b="b"/>
            <a:pathLst>
              <a:path w="3868413" h="3942331">
                <a:moveTo>
                  <a:pt x="0" y="0"/>
                </a:moveTo>
                <a:lnTo>
                  <a:pt x="3868413" y="0"/>
                </a:lnTo>
                <a:lnTo>
                  <a:pt x="3868413" y="3942331"/>
                </a:lnTo>
                <a:lnTo>
                  <a:pt x="0" y="3942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121176" y="1664909"/>
            <a:ext cx="5267534" cy="192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20"/>
              </a:lnSpc>
              <a:spcBef>
                <a:spcPct val="0"/>
              </a:spcBef>
            </a:pPr>
            <a:r>
              <a:rPr lang="en-US" sz="11228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CONTENTS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6341E3-9400-F7FB-0389-B212C182EA85}"/>
              </a:ext>
            </a:extLst>
          </p:cNvPr>
          <p:cNvSpPr txBox="1"/>
          <p:nvPr/>
        </p:nvSpPr>
        <p:spPr>
          <a:xfrm>
            <a:off x="5105400" y="3695700"/>
            <a:ext cx="1188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Introduction	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Literature Survey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Design Scheme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Testing, Analysis, And Evaluation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Socio-economic Issues Associated With The Project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Engineering Tools And Standards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Conclusion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518742" y="958699"/>
            <a:ext cx="11589850" cy="2119101"/>
          </a:xfrm>
          <a:custGeom>
            <a:avLst/>
            <a:gdLst/>
            <a:ahLst/>
            <a:cxnLst/>
            <a:rect l="l" t="t" r="r" b="b"/>
            <a:pathLst>
              <a:path w="11589850" h="2119101">
                <a:moveTo>
                  <a:pt x="0" y="0"/>
                </a:moveTo>
                <a:lnTo>
                  <a:pt x="11589850" y="0"/>
                </a:lnTo>
                <a:lnTo>
                  <a:pt x="11589850" y="2119100"/>
                </a:lnTo>
                <a:lnTo>
                  <a:pt x="0" y="2119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33008" y="2520261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8" y="0"/>
                </a:lnTo>
                <a:lnTo>
                  <a:pt x="1471528" y="1454974"/>
                </a:lnTo>
                <a:lnTo>
                  <a:pt x="0" y="14549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77631" y="1648061"/>
            <a:ext cx="10132737" cy="96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686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INTRODUCTION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4372828" y="181525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9" y="0"/>
                </a:lnTo>
                <a:lnTo>
                  <a:pt x="147152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35200" y="5649158"/>
            <a:ext cx="3829732" cy="3829732"/>
          </a:xfrm>
          <a:custGeom>
            <a:avLst/>
            <a:gdLst/>
            <a:ahLst/>
            <a:cxnLst/>
            <a:rect l="l" t="t" r="r" b="b"/>
            <a:pathLst>
              <a:path w="3829732" h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886166" y="1940108"/>
            <a:ext cx="3829732" cy="3829732"/>
          </a:xfrm>
          <a:custGeom>
            <a:avLst/>
            <a:gdLst/>
            <a:ahLst/>
            <a:cxnLst/>
            <a:rect l="l" t="t" r="r" b="b"/>
            <a:pathLst>
              <a:path w="3829732" h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84E591-3A3C-E4E2-3552-B47BB14DB356}"/>
              </a:ext>
            </a:extLst>
          </p:cNvPr>
          <p:cNvSpPr txBox="1"/>
          <p:nvPr/>
        </p:nvSpPr>
        <p:spPr>
          <a:xfrm>
            <a:off x="2286000" y="4681835"/>
            <a:ext cx="12649200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US" sz="2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project focuses on designing and implementing an AI-powered sign language    	translator using a Raspberry Pi.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US" sz="2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primary goal of this system is to translate recognized sign language gestures 	into readable text or synthesized speech, enabling smoother, two-way 	communication between sign language users and non-signers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	</a:t>
            </a:r>
            <a:r>
              <a:rPr lang="en-US" sz="2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this project, we aim to demonstrate how AI and embedded systems can </a:t>
            </a:r>
          </a:p>
          <a:p>
            <a:r>
              <a:rPr lang="en-US" sz="2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be combined to create practical solutions that address real-world social</a:t>
            </a:r>
          </a:p>
          <a:p>
            <a:r>
              <a:rPr lang="en-US" sz="2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challenges.</a:t>
            </a:r>
          </a:p>
          <a:p>
            <a:pPr marL="457200" indent="-457200">
              <a:buAutoNum type="arabicPeriod" startAt="2"/>
            </a:pPr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-381000" y="4322512"/>
            <a:ext cx="4929188" cy="4923026"/>
          </a:xfrm>
          <a:custGeom>
            <a:avLst/>
            <a:gdLst/>
            <a:ahLst/>
            <a:cxnLst/>
            <a:rect l="l" t="t" r="r" b="b"/>
            <a:pathLst>
              <a:path w="4929188" h="4923026">
                <a:moveTo>
                  <a:pt x="0" y="0"/>
                </a:moveTo>
                <a:lnTo>
                  <a:pt x="4929188" y="0"/>
                </a:lnTo>
                <a:lnTo>
                  <a:pt x="4929188" y="4923026"/>
                </a:lnTo>
                <a:lnTo>
                  <a:pt x="0" y="4923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83898" y="1843389"/>
            <a:ext cx="10855512" cy="6276460"/>
          </a:xfrm>
          <a:custGeom>
            <a:avLst/>
            <a:gdLst/>
            <a:ahLst/>
            <a:cxnLst/>
            <a:rect l="l" t="t" r="r" b="b"/>
            <a:pathLst>
              <a:path w="10855512" h="6276460">
                <a:moveTo>
                  <a:pt x="0" y="0"/>
                </a:moveTo>
                <a:lnTo>
                  <a:pt x="10855512" y="0"/>
                </a:lnTo>
                <a:lnTo>
                  <a:pt x="10855512" y="6276460"/>
                </a:lnTo>
                <a:lnTo>
                  <a:pt x="0" y="6276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515602" y="3806089"/>
            <a:ext cx="3112767" cy="4004410"/>
            <a:chOff x="0" y="-38100"/>
            <a:chExt cx="812800" cy="8548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78"/>
            </a:xfrm>
            <a:custGeom>
              <a:avLst/>
              <a:gdLst/>
              <a:ahLst/>
              <a:cxnLst/>
              <a:rect l="l" t="t" r="r" b="b"/>
              <a:pathLst>
                <a:path w="812800" h="816793">
                  <a:moveTo>
                    <a:pt x="0" y="0"/>
                  </a:moveTo>
                  <a:lnTo>
                    <a:pt x="812800" y="0"/>
                  </a:lnTo>
                  <a:lnTo>
                    <a:pt x="812800" y="816793"/>
                  </a:lnTo>
                  <a:lnTo>
                    <a:pt x="0" y="816793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4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30645" y="3417088"/>
            <a:ext cx="6450473" cy="3129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1122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LITERATURE SURVEY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515602" y="2752384"/>
            <a:ext cx="3144613" cy="1260778"/>
            <a:chOff x="0" y="0"/>
            <a:chExt cx="812800" cy="3156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315619"/>
            </a:xfrm>
            <a:custGeom>
              <a:avLst/>
              <a:gdLst/>
              <a:ahLst/>
              <a:cxnLst/>
              <a:rect l="l" t="t" r="r" b="b"/>
              <a:pathLst>
                <a:path w="812800" h="315619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500225" y="2829815"/>
            <a:ext cx="308610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18"/>
              </a:lnSpc>
            </a:pPr>
            <a:r>
              <a:rPr lang="en-US" sz="2450" dirty="0">
                <a:solidFill>
                  <a:schemeClr val="bg1"/>
                </a:solidFill>
                <a:latin typeface="Arial Black" panose="020B0A04020102020204" pitchFamily="34" charset="0"/>
              </a:rPr>
              <a:t>Gesture Recognition Using </a:t>
            </a:r>
            <a:r>
              <a:rPr lang="en-US" sz="2450" dirty="0" err="1">
                <a:solidFill>
                  <a:schemeClr val="bg1"/>
                </a:solidFill>
                <a:latin typeface="Arial Black" panose="020B0A04020102020204" pitchFamily="34" charset="0"/>
              </a:rPr>
              <a:t>MediaPipe</a:t>
            </a:r>
            <a:endParaRPr lang="en-US" sz="2450" b="1" dirty="0">
              <a:solidFill>
                <a:schemeClr val="bg1"/>
              </a:solidFill>
              <a:latin typeface="Arial Black" panose="020B0A04020102020204" pitchFamily="34" charset="0"/>
              <a:ea typeface="Raleway Bold"/>
              <a:cs typeface="Raleway Bold"/>
              <a:sym typeface="Raleway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0761209" y="3929734"/>
            <a:ext cx="3144614" cy="3880765"/>
            <a:chOff x="0" y="0"/>
            <a:chExt cx="812800" cy="8167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6793"/>
            </a:xfrm>
            <a:custGeom>
              <a:avLst/>
              <a:gdLst/>
              <a:ahLst/>
              <a:cxnLst/>
              <a:rect l="l" t="t" r="r" b="b"/>
              <a:pathLst>
                <a:path w="812800" h="816793">
                  <a:moveTo>
                    <a:pt x="0" y="0"/>
                  </a:moveTo>
                  <a:lnTo>
                    <a:pt x="812800" y="0"/>
                  </a:lnTo>
                  <a:lnTo>
                    <a:pt x="812800" y="816793"/>
                  </a:lnTo>
                  <a:lnTo>
                    <a:pt x="0" y="816793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4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774779" y="2744952"/>
            <a:ext cx="3086100" cy="1198366"/>
            <a:chOff x="0" y="0"/>
            <a:chExt cx="812800" cy="3156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315619"/>
            </a:xfrm>
            <a:custGeom>
              <a:avLst/>
              <a:gdLst/>
              <a:ahLst/>
              <a:cxnLst/>
              <a:rect l="l" t="t" r="r" b="b"/>
              <a:pathLst>
                <a:path w="812800" h="315619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829702" y="2765094"/>
            <a:ext cx="3143934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18"/>
              </a:lnSpc>
            </a:pPr>
            <a:r>
              <a:rPr lang="en-US" sz="2200" dirty="0">
                <a:solidFill>
                  <a:schemeClr val="bg1"/>
                </a:solidFill>
                <a:latin typeface="Arial Black" panose="020B0A04020102020204" pitchFamily="34" charset="0"/>
              </a:rPr>
              <a:t>Real-Time Hand Gesture Recognition with Raspberry Pi</a:t>
            </a:r>
            <a:endParaRPr lang="en-US" sz="2200" b="1" dirty="0">
              <a:solidFill>
                <a:schemeClr val="bg1"/>
              </a:solidFill>
              <a:latin typeface="Arial Black" panose="020B0A04020102020204" pitchFamily="34" charset="0"/>
              <a:ea typeface="Raleway Bold"/>
              <a:cs typeface="Raleway Bold"/>
              <a:sym typeface="Raleway Bold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4033955" y="3935885"/>
            <a:ext cx="3323399" cy="3874614"/>
            <a:chOff x="0" y="0"/>
            <a:chExt cx="812800" cy="81679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6793"/>
            </a:xfrm>
            <a:custGeom>
              <a:avLst/>
              <a:gdLst/>
              <a:ahLst/>
              <a:cxnLst/>
              <a:rect l="l" t="t" r="r" b="b"/>
              <a:pathLst>
                <a:path w="812800" h="816793">
                  <a:moveTo>
                    <a:pt x="0" y="0"/>
                  </a:moveTo>
                  <a:lnTo>
                    <a:pt x="812800" y="0"/>
                  </a:lnTo>
                  <a:lnTo>
                    <a:pt x="812800" y="816793"/>
                  </a:lnTo>
                  <a:lnTo>
                    <a:pt x="0" y="816793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4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18579" y="2737520"/>
            <a:ext cx="3323398" cy="1275642"/>
            <a:chOff x="0" y="0"/>
            <a:chExt cx="812800" cy="3156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315619"/>
            </a:xfrm>
            <a:custGeom>
              <a:avLst/>
              <a:gdLst/>
              <a:ahLst/>
              <a:cxnLst/>
              <a:rect l="l" t="t" r="r" b="b"/>
              <a:pathLst>
                <a:path w="812800" h="315619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063523" y="2836826"/>
            <a:ext cx="3341254" cy="102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18"/>
              </a:lnSpc>
            </a:pPr>
            <a:r>
              <a:rPr lang="en-US" sz="2200" dirty="0">
                <a:solidFill>
                  <a:schemeClr val="bg1"/>
                </a:solidFill>
                <a:latin typeface="Arial Black" panose="020B0A04020102020204" pitchFamily="34" charset="0"/>
              </a:rPr>
              <a:t>Vision-Based Sign Language Recognition Systems</a:t>
            </a:r>
            <a:endParaRPr lang="en-US" sz="2200" b="1" dirty="0">
              <a:solidFill>
                <a:schemeClr val="bg1"/>
              </a:solidFill>
              <a:latin typeface="Arial Black" panose="020B0A04020102020204" pitchFamily="34" charset="0"/>
              <a:ea typeface="Raleway Bold"/>
              <a:cs typeface="Raleway Bold"/>
              <a:sym typeface="Raleway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852615" y="4322512"/>
            <a:ext cx="2412074" cy="30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3"/>
              </a:lnSpc>
              <a:spcBef>
                <a:spcPct val="0"/>
              </a:spcBef>
            </a:pPr>
            <a:r>
              <a:rPr lang="en-US" sz="185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801446" y="4013162"/>
            <a:ext cx="3036071" cy="330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Author: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Patel et al. (2020)</a:t>
            </a:r>
          </a:p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Contribution: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Developed a Raspberry Pi-based real-time static gesture recognition system using OpenCV and a webcam.</a:t>
            </a:r>
          </a:p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Limitation: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Focused on static alphabets only, lacked integration with deep learning models for higher accuracy.</a:t>
            </a:r>
            <a:endParaRPr lang="en-US" sz="1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Raleway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096028" y="3998715"/>
            <a:ext cx="3168159" cy="33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03"/>
              </a:lnSpc>
              <a:spcBef>
                <a:spcPct val="0"/>
              </a:spcBef>
            </a:pPr>
            <a:r>
              <a:rPr lang="da-DK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Author:</a:t>
            </a:r>
            <a:r>
              <a:rPr lang="da-DK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Starner et al. (1997)</a:t>
            </a:r>
          </a:p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Contribution: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Introduced one of the earliest real-time American Sign Language (ASL) recognizers using Hidden Markov Models (HMMs).</a:t>
            </a:r>
          </a:p>
          <a:p>
            <a:pPr>
              <a:lnSpc>
                <a:spcPts val="2603"/>
              </a:lnSpc>
              <a:spcBef>
                <a:spcPct val="0"/>
              </a:spcBef>
            </a:pPr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Limitation: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Required glove-based input and had limited gesture recognition accuracy in uncontrolled environments.</a:t>
            </a:r>
            <a:r>
              <a:rPr lang="en-US" sz="1850" dirty="0">
                <a:solidFill>
                  <a:schemeClr val="bg1"/>
                </a:solidFill>
                <a:latin typeface="Arial" panose="020B0604020202020204" pitchFamily="34" charset="0"/>
                <a:ea typeface="Raleway"/>
                <a:cs typeface="Arial" panose="020B0604020202020204" pitchFamily="34" charset="0"/>
                <a:sym typeface="Raleway"/>
              </a:rPr>
              <a:t>. </a:t>
            </a:r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AC692E47-804C-FDFF-6D7B-16A084412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Recent Framework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Google 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Relevance: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Highly accurate and lightweight, suitable for implementation on Raspberry Pi with optimized models.</a:t>
            </a: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752EE422-4DBC-E660-230C-CDF0A4409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Recent Framework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Google 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Relevance: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Highly accurate and lightweight, suitable for implementation on Raspberry Pi with optimized models.</a:t>
            </a: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684DC5C0-6B5E-EDE5-1456-CBF3FDFCE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Recent Framework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Google 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Relevance: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Highly accurate and lightweight, suitable for implementation on Raspberry Pi with optimized models.</a:t>
            </a: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7DBA94D7-E974-E993-E31D-75FD8AB95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Recent Framework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Google 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Relevance: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Highly accurate and lightweight, suitable for implementation on Raspberry Pi with optimized models.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6E1B19-59A6-13EB-63D5-0311A0D3C6BA}"/>
              </a:ext>
            </a:extLst>
          </p:cNvPr>
          <p:cNvSpPr txBox="1"/>
          <p:nvPr/>
        </p:nvSpPr>
        <p:spPr>
          <a:xfrm>
            <a:off x="7523864" y="4139724"/>
            <a:ext cx="295528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Recent Framework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Google AI </a:t>
            </a:r>
          </a:p>
          <a:p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Feature: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Real-time hand tracking and landmark detection using a webcam.</a:t>
            </a:r>
          </a:p>
          <a:p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Relevance: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Highly accurate and lightweight, suitable for implementation on Raspberry Pi with optimized models. .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37890F97-E889-7F59-BDAF-7D8CCF0B0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Recent Framework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Google 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Relevance: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Highly accurate and lightweight, suitable for implementation on Raspberry Pi with optimized models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3FCAB3D6-AF74-C3E4-B428-9FCC4BDE8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20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Recent Framework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Google 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Relevance: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Highly accurate and lightweight, suitable for implementation on Raspberry Pi with optimized models</a:t>
            </a:r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3D70FB48-C5C2-7F6D-CB8D-3D4C912C1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914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Recent Framework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Google 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Relevance: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Highly accurate and lightweight, suitable for implementation on Raspberry Pi with optimized models</a:t>
            </a:r>
          </a:p>
        </p:txBody>
      </p:sp>
      <p:sp>
        <p:nvSpPr>
          <p:cNvPr id="43" name="Rectangle 9">
            <a:extLst>
              <a:ext uri="{FF2B5EF4-FFF2-40B4-BE49-F238E27FC236}">
                <a16:creationId xmlns:a16="http://schemas.microsoft.com/office/drawing/2014/main" id="{85E8E80E-53F0-FD2C-5E6E-3087B1BA3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066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Recent Framework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Google 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Relevance: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Highly accurate and lightweight, suitable for implementation on Raspberry Pi with optimized models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18DAC3F3-1926-5169-FD84-554534F73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219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72804277-AE9E-7DE1-58AE-96975C8B4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3716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12">
            <a:extLst>
              <a:ext uri="{FF2B5EF4-FFF2-40B4-BE49-F238E27FC236}">
                <a16:creationId xmlns:a16="http://schemas.microsoft.com/office/drawing/2014/main" id="{89AF956D-AD5D-3112-9E45-8C05D9C36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5240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13">
            <a:extLst>
              <a:ext uri="{FF2B5EF4-FFF2-40B4-BE49-F238E27FC236}">
                <a16:creationId xmlns:a16="http://schemas.microsoft.com/office/drawing/2014/main" id="{76684A54-C0A2-FBFA-9B2A-40691BEE5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676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14">
            <a:extLst>
              <a:ext uri="{FF2B5EF4-FFF2-40B4-BE49-F238E27FC236}">
                <a16:creationId xmlns:a16="http://schemas.microsoft.com/office/drawing/2014/main" id="{75428D8D-EBDF-C36C-A913-F2D63C6FC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828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hand tracking and landmark detection using 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8778548" y="2529384"/>
            <a:ext cx="8976052" cy="6889005"/>
            <a:chOff x="0" y="0"/>
            <a:chExt cx="621464" cy="4684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1464" cy="468465"/>
            </a:xfrm>
            <a:custGeom>
              <a:avLst/>
              <a:gdLst/>
              <a:ahLst/>
              <a:cxnLst/>
              <a:rect l="l" t="t" r="r" b="b"/>
              <a:pathLst>
                <a:path w="621464" h="468465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637726" y="2388563"/>
            <a:ext cx="281644" cy="28164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724462" y="354277"/>
            <a:ext cx="6108171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DESIGN SCHEME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144000" y="2988806"/>
            <a:ext cx="7848600" cy="5970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system uses a </a:t>
            </a:r>
            <a:r>
              <a:rPr lang="en-US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Raspberry Pi 5</a:t>
            </a:r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the central processing unit.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USB webcam</a:t>
            </a:r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captures hand gestures made in sign language.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Captured video frames are processed using </a:t>
            </a:r>
            <a:r>
              <a:rPr lang="en-US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hand gesture recognition models</a:t>
            </a:r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recognized sign is translated into text.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translated output is displayed on a </a:t>
            </a:r>
            <a:r>
              <a:rPr lang="en-US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7-inch LCD screen</a:t>
            </a:r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real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system is designed to be compact, cost-effective, and standalone — ideal for assistive applications.</a:t>
            </a:r>
          </a:p>
          <a:p>
            <a:pPr>
              <a:lnSpc>
                <a:spcPts val="2603"/>
              </a:lnSpc>
              <a:spcBef>
                <a:spcPct val="0"/>
              </a:spcBef>
            </a:pPr>
            <a:endParaRPr lang="en-US" sz="1859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6E4262D-CA1D-49F7-93EC-46C7D7C414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943566"/>
            <a:ext cx="6060640" cy="6060640"/>
          </a:xfrm>
          <a:prstGeom prst="rect">
            <a:avLst/>
          </a:prstGeom>
        </p:spPr>
      </p:pic>
      <p:grpSp>
        <p:nvGrpSpPr>
          <p:cNvPr id="44" name="Group 6">
            <a:extLst>
              <a:ext uri="{FF2B5EF4-FFF2-40B4-BE49-F238E27FC236}">
                <a16:creationId xmlns:a16="http://schemas.microsoft.com/office/drawing/2014/main" id="{5BC98265-0C27-310E-FD0B-6D1556B3B4CB}"/>
              </a:ext>
            </a:extLst>
          </p:cNvPr>
          <p:cNvGrpSpPr/>
          <p:nvPr/>
        </p:nvGrpSpPr>
        <p:grpSpPr>
          <a:xfrm>
            <a:off x="914400" y="1687967"/>
            <a:ext cx="6311137" cy="713798"/>
            <a:chOff x="0" y="0"/>
            <a:chExt cx="1075976" cy="187996"/>
          </a:xfrm>
        </p:grpSpPr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42653D44-4717-E48F-16B1-261FB117DC9B}"/>
                </a:ext>
              </a:extLst>
            </p:cNvPr>
            <p:cNvSpPr/>
            <p:nvPr/>
          </p:nvSpPr>
          <p:spPr>
            <a:xfrm>
              <a:off x="0" y="0"/>
              <a:ext cx="1075976" cy="187996"/>
            </a:xfrm>
            <a:custGeom>
              <a:avLst/>
              <a:gdLst/>
              <a:ahLst/>
              <a:cxnLst/>
              <a:rect l="l" t="t" r="r" b="b"/>
              <a:pathLst>
                <a:path w="1075976" h="187996">
                  <a:moveTo>
                    <a:pt x="0" y="0"/>
                  </a:moveTo>
                  <a:lnTo>
                    <a:pt x="1075976" y="0"/>
                  </a:lnTo>
                  <a:lnTo>
                    <a:pt x="1075976" y="187996"/>
                  </a:lnTo>
                  <a:lnTo>
                    <a:pt x="0" y="18799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PROTOTYPE  OF  THE  PROJECT</a:t>
              </a:r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CE536BDB-01D7-7680-1F67-F42240337843}"/>
                </a:ext>
              </a:extLst>
            </p:cNvPr>
            <p:cNvSpPr txBox="1"/>
            <p:nvPr/>
          </p:nvSpPr>
          <p:spPr>
            <a:xfrm>
              <a:off x="0" y="-38100"/>
              <a:ext cx="1075976" cy="226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6324600" y="-242235"/>
            <a:ext cx="7297067" cy="1778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720"/>
              </a:lnSpc>
              <a:spcBef>
                <a:spcPct val="0"/>
              </a:spcBef>
            </a:pPr>
            <a:r>
              <a:rPr lang="en-US" sz="797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DESIGN SCHEME</a:t>
            </a: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7006679D-E349-E639-51A9-35DAD24E9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46626"/>
            <a:ext cx="79248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99784D7E-EA37-495D-D47D-416DB7E66A94}"/>
              </a:ext>
            </a:extLst>
          </p:cNvPr>
          <p:cNvGrpSpPr/>
          <p:nvPr/>
        </p:nvGrpSpPr>
        <p:grpSpPr>
          <a:xfrm>
            <a:off x="914400" y="1543306"/>
            <a:ext cx="6553200" cy="858459"/>
            <a:chOff x="0" y="-38100"/>
            <a:chExt cx="1117245" cy="226096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97158AE-CF87-EB82-A4E7-EBA350343FE9}"/>
                </a:ext>
              </a:extLst>
            </p:cNvPr>
            <p:cNvSpPr/>
            <p:nvPr/>
          </p:nvSpPr>
          <p:spPr>
            <a:xfrm>
              <a:off x="0" y="0"/>
              <a:ext cx="1117245" cy="187996"/>
            </a:xfrm>
            <a:custGeom>
              <a:avLst/>
              <a:gdLst/>
              <a:ahLst/>
              <a:cxnLst/>
              <a:rect l="l" t="t" r="r" b="b"/>
              <a:pathLst>
                <a:path w="1075976" h="187996">
                  <a:moveTo>
                    <a:pt x="0" y="0"/>
                  </a:moveTo>
                  <a:lnTo>
                    <a:pt x="1075976" y="0"/>
                  </a:lnTo>
                  <a:lnTo>
                    <a:pt x="1075976" y="187996"/>
                  </a:lnTo>
                  <a:lnTo>
                    <a:pt x="0" y="18799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BLOCK DIAGRAM OF  THE  PROJECT</a:t>
              </a:r>
            </a:p>
          </p:txBody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A285AB37-BD8D-FDD6-E283-A47390FDDA8D}"/>
                </a:ext>
              </a:extLst>
            </p:cNvPr>
            <p:cNvSpPr txBox="1"/>
            <p:nvPr/>
          </p:nvSpPr>
          <p:spPr>
            <a:xfrm>
              <a:off x="0" y="-38100"/>
              <a:ext cx="1075976" cy="226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4">
            <a:extLst>
              <a:ext uri="{FF2B5EF4-FFF2-40B4-BE49-F238E27FC236}">
                <a16:creationId xmlns:a16="http://schemas.microsoft.com/office/drawing/2014/main" id="{9FFD2810-7B5B-B917-CA17-E7D1F2647070}"/>
              </a:ext>
            </a:extLst>
          </p:cNvPr>
          <p:cNvGrpSpPr/>
          <p:nvPr/>
        </p:nvGrpSpPr>
        <p:grpSpPr>
          <a:xfrm>
            <a:off x="9362241" y="1821631"/>
            <a:ext cx="8518852" cy="7498155"/>
            <a:chOff x="0" y="-38100"/>
            <a:chExt cx="621464" cy="506565"/>
          </a:xfrm>
        </p:grpSpPr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6402337A-1F71-73C4-9ACA-7E5FA23454A4}"/>
                </a:ext>
              </a:extLst>
            </p:cNvPr>
            <p:cNvSpPr/>
            <p:nvPr/>
          </p:nvSpPr>
          <p:spPr>
            <a:xfrm>
              <a:off x="0" y="92849"/>
              <a:ext cx="621464" cy="272743"/>
            </a:xfrm>
            <a:custGeom>
              <a:avLst/>
              <a:gdLst/>
              <a:ahLst/>
              <a:cxnLst/>
              <a:rect l="l" t="t" r="r" b="b"/>
              <a:pathLst>
                <a:path w="621464" h="468465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Input:</a:t>
              </a:r>
              <a:r>
                <a:rPr lang="en-US" sz="2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Live gesture captured via webcam.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Preprocessing:</a:t>
              </a:r>
              <a:r>
                <a:rPr lang="en-US" sz="2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Image resized and normalized.</a:t>
              </a:r>
            </a:p>
            <a:p>
              <a:endPara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Model Inference:</a:t>
              </a:r>
              <a:r>
                <a:rPr lang="en-US" sz="2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CNN-based or </a:t>
              </a:r>
              <a:r>
                <a:rPr lang="en-US" sz="2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MediaPipe</a:t>
              </a:r>
              <a:r>
                <a:rPr lang="en-US" sz="2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    		                          processes gesture.</a:t>
              </a:r>
            </a:p>
            <a:p>
              <a:endPara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Classification:</a:t>
              </a:r>
              <a:r>
                <a:rPr lang="en-US" sz="2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AI model maps gesture to character/word.</a:t>
              </a:r>
            </a:p>
            <a:p>
              <a:pPr marL="342900" indent="-342900">
                <a:buFont typeface="Wingdings" panose="05000000000000000000" pitchFamily="2" charset="2"/>
                <a:buChar char="q"/>
              </a:pPr>
              <a:endPara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Output Display:</a:t>
              </a:r>
              <a:r>
                <a:rPr lang="en-US" sz="2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Result is sent to LCD for visual output.</a:t>
              </a: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4EC640CC-F1D9-1A49-BEFB-4B30B07F4413}"/>
                </a:ext>
              </a:extLst>
            </p:cNvPr>
            <p:cNvSpPr txBox="1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Rectangle 3">
            <a:extLst>
              <a:ext uri="{FF2B5EF4-FFF2-40B4-BE49-F238E27FC236}">
                <a16:creationId xmlns:a16="http://schemas.microsoft.com/office/drawing/2014/main" id="{C5A643E1-22D1-6F4C-EFA1-C70094930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nput: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Live gesture captured via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Preprocessing: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Image resized and normalized.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Inference: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CNN-based or MediaPipe model processes gesture.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AI model maps gesture to character/word.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 Display: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Result is sent to LCD for visual output.</a:t>
            </a: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FEA0E63A-0E8D-8D8D-F48B-1CF91994E676}"/>
              </a:ext>
            </a:extLst>
          </p:cNvPr>
          <p:cNvGrpSpPr/>
          <p:nvPr/>
        </p:nvGrpSpPr>
        <p:grpSpPr>
          <a:xfrm>
            <a:off x="9221419" y="3619111"/>
            <a:ext cx="281644" cy="281644"/>
            <a:chOff x="0" y="0"/>
            <a:chExt cx="812800" cy="8128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865F5E84-7618-B610-154A-5AC73E1E66D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AE60264F-67AE-3C94-5CAB-483700A3DF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466773" y="3374890"/>
            <a:ext cx="5267534" cy="469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1122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HOW MODEL WORKS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324600" y="1257300"/>
            <a:ext cx="11282867" cy="7334425"/>
            <a:chOff x="0" y="0"/>
            <a:chExt cx="1075976" cy="1879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5976" cy="187996"/>
            </a:xfrm>
            <a:custGeom>
              <a:avLst/>
              <a:gdLst/>
              <a:ahLst/>
              <a:cxnLst/>
              <a:rect l="l" t="t" r="r" b="b"/>
              <a:pathLst>
                <a:path w="1075976" h="187996">
                  <a:moveTo>
                    <a:pt x="0" y="0"/>
                  </a:moveTo>
                  <a:lnTo>
                    <a:pt x="1075976" y="0"/>
                  </a:lnTo>
                  <a:lnTo>
                    <a:pt x="1075976" y="187996"/>
                  </a:lnTo>
                  <a:lnTo>
                    <a:pt x="0" y="18799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75976" cy="226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473532B-0C7E-40D0-A42E-58B2B375F517}"/>
              </a:ext>
            </a:extLst>
          </p:cNvPr>
          <p:cNvSpPr txBox="1"/>
          <p:nvPr/>
        </p:nvSpPr>
        <p:spPr>
          <a:xfrm>
            <a:off x="6701949" y="1666730"/>
            <a:ext cx="10671651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Webcam Starts :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As soon as we start the program, our webcam turns on which is    	connected to the Raspberry Pi.</a:t>
            </a:r>
          </a:p>
          <a:p>
            <a:pPr lvl="0"/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Raspberry Pi Processes the Video :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The Raspberry Pi runs the main Python program.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The program uses </a:t>
            </a:r>
            <a:r>
              <a:rPr lang="en-IN" sz="2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MediaPipe</a:t>
            </a: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 tool made by Google</a:t>
            </a:r>
          </a:p>
          <a:p>
            <a:pPr lvl="0"/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Machine Learning Model (AI Brain) :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The Raspberry Pi loads the trained CNN model.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It feeds the hand data (like shape and position) to the model.</a:t>
            </a:r>
          </a:p>
          <a:p>
            <a:pPr lvl="0"/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Prediction :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The model predicts what letter or word the sign represents.</a:t>
            </a:r>
          </a:p>
          <a:p>
            <a:pPr lvl="0"/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Display the Result :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Once the prediction is made, it’s shown on the screen as text.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263976" y="1192768"/>
            <a:ext cx="820751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5"/>
              </a:lnSpc>
            </a:pPr>
            <a:r>
              <a:rPr lang="en-US" sz="686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TRAINING OF THE MODEL</a:t>
            </a:r>
          </a:p>
        </p:txBody>
      </p:sp>
      <p:sp>
        <p:nvSpPr>
          <p:cNvPr id="5" name="Freeform 5"/>
          <p:cNvSpPr/>
          <p:nvPr/>
        </p:nvSpPr>
        <p:spPr>
          <a:xfrm>
            <a:off x="-498605" y="2344946"/>
            <a:ext cx="7153125" cy="6255802"/>
          </a:xfrm>
          <a:custGeom>
            <a:avLst/>
            <a:gdLst/>
            <a:ahLst/>
            <a:cxnLst/>
            <a:rect l="l" t="t" r="r" b="b"/>
            <a:pathLst>
              <a:path w="7153125" h="6255802">
                <a:moveTo>
                  <a:pt x="0" y="0"/>
                </a:moveTo>
                <a:lnTo>
                  <a:pt x="7153125" y="0"/>
                </a:lnTo>
                <a:lnTo>
                  <a:pt x="7153125" y="6255802"/>
                </a:lnTo>
                <a:lnTo>
                  <a:pt x="0" y="6255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483425" y="2419931"/>
            <a:ext cx="3447196" cy="1284773"/>
            <a:chOff x="0" y="0"/>
            <a:chExt cx="907903" cy="338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7903" cy="338376"/>
            </a:xfrm>
            <a:custGeom>
              <a:avLst/>
              <a:gdLst/>
              <a:ahLst/>
              <a:cxnLst/>
              <a:rect l="l" t="t" r="r" b="b"/>
              <a:pathLst>
                <a:path w="907903" h="338376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769318" y="2665958"/>
            <a:ext cx="2984282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18"/>
              </a:lnSpc>
            </a:pPr>
            <a:r>
              <a:rPr lang="en-IN" sz="2450" b="1" dirty="0">
                <a:solidFill>
                  <a:schemeClr val="bg1"/>
                </a:solidFill>
                <a:latin typeface="Arial Black" panose="020B0A04020102020204" pitchFamily="34" charset="0"/>
              </a:rPr>
              <a:t>Collected Images of Hand Signs</a:t>
            </a:r>
            <a:endParaRPr lang="en-US" sz="245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l">
              <a:lnSpc>
                <a:spcPts val="2718"/>
              </a:lnSpc>
            </a:pPr>
            <a:endParaRPr lang="en-US" sz="2449" b="1" dirty="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367734" y="2795865"/>
            <a:ext cx="6585473" cy="38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IN" sz="2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first created a dataset of hand gestures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349" dirty="0">
              <a:solidFill>
                <a:schemeClr val="bg1"/>
              </a:solidFill>
              <a:latin typeface="Arial" panose="020B0604020202020204" pitchFamily="34" charset="0"/>
              <a:ea typeface="Raleway"/>
              <a:cs typeface="Arial" panose="020B0604020202020204" pitchFamily="34" charset="0"/>
              <a:sym typeface="Raleway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499083" y="3825665"/>
            <a:ext cx="3447196" cy="1284773"/>
            <a:chOff x="0" y="0"/>
            <a:chExt cx="907903" cy="3383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07903" cy="338376"/>
            </a:xfrm>
            <a:custGeom>
              <a:avLst/>
              <a:gdLst/>
              <a:ahLst/>
              <a:cxnLst/>
              <a:rect l="l" t="t" r="r" b="b"/>
              <a:pathLst>
                <a:path w="907903" h="338376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22000"/>
                  </a:srgbClr>
                </a:gs>
                <a:gs pos="100000">
                  <a:srgbClr val="AF2BA5">
                    <a:alpha val="22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769318" y="4042853"/>
            <a:ext cx="2573569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8"/>
              </a:lnSpc>
            </a:pPr>
            <a:r>
              <a:rPr lang="en-IN" sz="245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Preprocessed</a:t>
            </a:r>
            <a:r>
              <a:rPr lang="en-IN" sz="2450" b="1" dirty="0">
                <a:solidFill>
                  <a:schemeClr val="bg1"/>
                </a:solidFill>
                <a:latin typeface="Arial Black" panose="020B0A04020102020204" pitchFamily="34" charset="0"/>
              </a:rPr>
              <a:t> the Images</a:t>
            </a:r>
            <a:endParaRPr lang="en-US" sz="2450" b="1" dirty="0">
              <a:solidFill>
                <a:schemeClr val="bg1"/>
              </a:solidFill>
              <a:latin typeface="Arial Black" panose="020B0A04020102020204" pitchFamily="34" charset="0"/>
              <a:ea typeface="Raleway Bold"/>
              <a:cs typeface="Raleway Bold"/>
              <a:sym typeface="Raleway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358338" y="3787900"/>
            <a:ext cx="6585473" cy="208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IN" sz="2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resized all images to the same size (like 64x64 or 128x128 pixels). Converted them to grayscale or RGB format </a:t>
            </a:r>
            <a:endParaRPr lang="en-US" sz="23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289"/>
              </a:lnSpc>
              <a:spcBef>
                <a:spcPct val="0"/>
              </a:spcBef>
            </a:pPr>
            <a:endParaRPr lang="en-US" sz="23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3289"/>
              </a:lnSpc>
              <a:spcBef>
                <a:spcPct val="0"/>
              </a:spcBef>
            </a:pPr>
            <a:endParaRPr lang="en-US" sz="2349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6499083" y="5255099"/>
            <a:ext cx="3447196" cy="1284773"/>
            <a:chOff x="0" y="0"/>
            <a:chExt cx="907903" cy="33837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07903" cy="338376"/>
            </a:xfrm>
            <a:custGeom>
              <a:avLst/>
              <a:gdLst/>
              <a:ahLst/>
              <a:cxnLst/>
              <a:rect l="l" t="t" r="r" b="b"/>
              <a:pathLst>
                <a:path w="907903" h="338376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761493" y="5362578"/>
            <a:ext cx="307670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18"/>
              </a:lnSpc>
            </a:pPr>
            <a:r>
              <a:rPr lang="en-IN" sz="2450" b="1" dirty="0">
                <a:solidFill>
                  <a:schemeClr val="bg1"/>
                </a:solidFill>
                <a:latin typeface="Arial Black" panose="020B0A04020102020204" pitchFamily="34" charset="0"/>
              </a:rPr>
              <a:t>Trained a Machine Learning Model</a:t>
            </a:r>
            <a:endParaRPr lang="en-US" sz="245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l">
              <a:lnSpc>
                <a:spcPts val="2718"/>
              </a:lnSpc>
            </a:pPr>
            <a:endParaRPr lang="en-US" sz="2449" b="1" dirty="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358338" y="5282699"/>
            <a:ext cx="6585473" cy="1084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IN" sz="2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used a Convolutional Neural Network (CNN), a special kind of AI that’s very good at recognizing images</a:t>
            </a:r>
            <a:r>
              <a:rPr lang="en-IN" b="1" dirty="0"/>
              <a:t>.</a:t>
            </a:r>
            <a:endParaRPr lang="en-US" dirty="0"/>
          </a:p>
        </p:txBody>
      </p:sp>
      <p:grpSp>
        <p:nvGrpSpPr>
          <p:cNvPr id="23" name="Group 18">
            <a:extLst>
              <a:ext uri="{FF2B5EF4-FFF2-40B4-BE49-F238E27FC236}">
                <a16:creationId xmlns:a16="http://schemas.microsoft.com/office/drawing/2014/main" id="{63EC12EA-9197-DEBD-7BCA-A09CC0FF15F9}"/>
              </a:ext>
            </a:extLst>
          </p:cNvPr>
          <p:cNvGrpSpPr/>
          <p:nvPr/>
        </p:nvGrpSpPr>
        <p:grpSpPr>
          <a:xfrm>
            <a:off x="6483425" y="6707260"/>
            <a:ext cx="3447196" cy="1284773"/>
            <a:chOff x="0" y="0"/>
            <a:chExt cx="907903" cy="338376"/>
          </a:xfrm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F87D98E4-A00F-097D-9381-37982E209463}"/>
                </a:ext>
              </a:extLst>
            </p:cNvPr>
            <p:cNvSpPr/>
            <p:nvPr/>
          </p:nvSpPr>
          <p:spPr>
            <a:xfrm>
              <a:off x="0" y="0"/>
              <a:ext cx="907903" cy="338376"/>
            </a:xfrm>
            <a:custGeom>
              <a:avLst/>
              <a:gdLst/>
              <a:ahLst/>
              <a:cxnLst/>
              <a:rect l="l" t="t" r="r" b="b"/>
              <a:pathLst>
                <a:path w="907903" h="338376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12C0438A-58DE-9023-0F13-DFF25F731201}"/>
                </a:ext>
              </a:extLst>
            </p:cNvPr>
            <p:cNvSpPr txBox="1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18">
            <a:extLst>
              <a:ext uri="{FF2B5EF4-FFF2-40B4-BE49-F238E27FC236}">
                <a16:creationId xmlns:a16="http://schemas.microsoft.com/office/drawing/2014/main" id="{B69030D4-A4B2-2525-2C88-8512ED8A0C9D}"/>
              </a:ext>
            </a:extLst>
          </p:cNvPr>
          <p:cNvGrpSpPr/>
          <p:nvPr/>
        </p:nvGrpSpPr>
        <p:grpSpPr>
          <a:xfrm>
            <a:off x="6483425" y="8159943"/>
            <a:ext cx="3447196" cy="1284773"/>
            <a:chOff x="0" y="0"/>
            <a:chExt cx="907903" cy="338376"/>
          </a:xfrm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D53CF688-6D66-2FF2-C9FF-EDE4996212C3}"/>
                </a:ext>
              </a:extLst>
            </p:cNvPr>
            <p:cNvSpPr/>
            <p:nvPr/>
          </p:nvSpPr>
          <p:spPr>
            <a:xfrm>
              <a:off x="0" y="0"/>
              <a:ext cx="907903" cy="338376"/>
            </a:xfrm>
            <a:custGeom>
              <a:avLst/>
              <a:gdLst/>
              <a:ahLst/>
              <a:cxnLst/>
              <a:rect l="l" t="t" r="r" b="b"/>
              <a:pathLst>
                <a:path w="907903" h="338376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29" name="TextBox 20">
              <a:extLst>
                <a:ext uri="{FF2B5EF4-FFF2-40B4-BE49-F238E27FC236}">
                  <a16:creationId xmlns:a16="http://schemas.microsoft.com/office/drawing/2014/main" id="{69ECACAC-E6B4-3F54-4671-38126CC15AF1}"/>
                </a:ext>
              </a:extLst>
            </p:cNvPr>
            <p:cNvSpPr txBox="1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8AEAACE-4E59-4C07-68D6-5E1E022E146F}"/>
              </a:ext>
            </a:extLst>
          </p:cNvPr>
          <p:cNvSpPr txBox="1"/>
          <p:nvPr/>
        </p:nvSpPr>
        <p:spPr>
          <a:xfrm>
            <a:off x="6553324" y="7122661"/>
            <a:ext cx="3245056" cy="453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0" dirty="0">
                <a:solidFill>
                  <a:schemeClr val="bg1"/>
                </a:solidFill>
                <a:latin typeface="Arial Black" panose="020B0A04020102020204" pitchFamily="34" charset="0"/>
              </a:rPr>
              <a:t>Trained The Model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F66610-530A-8F33-9478-4F492E30BB06}"/>
              </a:ext>
            </a:extLst>
          </p:cNvPr>
          <p:cNvSpPr txBox="1"/>
          <p:nvPr/>
        </p:nvSpPr>
        <p:spPr>
          <a:xfrm>
            <a:off x="6703620" y="8575344"/>
            <a:ext cx="2989857" cy="453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0" dirty="0">
                <a:solidFill>
                  <a:schemeClr val="bg1"/>
                </a:solidFill>
                <a:latin typeface="Arial Black" panose="020B0A04020102020204" pitchFamily="34" charset="0"/>
              </a:rPr>
              <a:t>Saved The Model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69B84A-213D-E1AB-CF51-EB17EA13CDC4}"/>
              </a:ext>
            </a:extLst>
          </p:cNvPr>
          <p:cNvSpPr txBox="1"/>
          <p:nvPr/>
        </p:nvSpPr>
        <p:spPr>
          <a:xfrm>
            <a:off x="10367734" y="6896160"/>
            <a:ext cx="739548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let the model train for several epochs (rounds), so it could improve and correct itself.</a:t>
            </a:r>
            <a:endParaRPr lang="en-US" sz="23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9665AD-EE1D-C6D3-B487-41DE3AF05142}"/>
              </a:ext>
            </a:extLst>
          </p:cNvPr>
          <p:cNvSpPr txBox="1"/>
          <p:nvPr/>
        </p:nvSpPr>
        <p:spPr>
          <a:xfrm>
            <a:off x="10358338" y="8256025"/>
            <a:ext cx="773693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the model was trained well, We saved it as a .h5 file</a:t>
            </a:r>
            <a:endParaRPr lang="en-US" sz="23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2819400" y="266700"/>
            <a:ext cx="14097000" cy="1404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7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HOW CNN AND OUR MODEL ARE LINKED</a:t>
            </a:r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FF188C8E-BEB6-F16A-485B-9A2117A598F4}"/>
              </a:ext>
            </a:extLst>
          </p:cNvPr>
          <p:cNvGrpSpPr/>
          <p:nvPr/>
        </p:nvGrpSpPr>
        <p:grpSpPr>
          <a:xfrm>
            <a:off x="3200400" y="1943100"/>
            <a:ext cx="11282867" cy="7334425"/>
            <a:chOff x="0" y="0"/>
            <a:chExt cx="1075976" cy="187996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DC0CFB8-FFD4-AA25-6EFE-315448779CC5}"/>
                </a:ext>
              </a:extLst>
            </p:cNvPr>
            <p:cNvSpPr/>
            <p:nvPr/>
          </p:nvSpPr>
          <p:spPr>
            <a:xfrm>
              <a:off x="0" y="0"/>
              <a:ext cx="1075976" cy="187996"/>
            </a:xfrm>
            <a:custGeom>
              <a:avLst/>
              <a:gdLst/>
              <a:ahLst/>
              <a:cxnLst/>
              <a:rect l="l" t="t" r="r" b="b"/>
              <a:pathLst>
                <a:path w="1075976" h="187996">
                  <a:moveTo>
                    <a:pt x="0" y="0"/>
                  </a:moveTo>
                  <a:lnTo>
                    <a:pt x="1075976" y="0"/>
                  </a:lnTo>
                  <a:lnTo>
                    <a:pt x="1075976" y="187996"/>
                  </a:lnTo>
                  <a:lnTo>
                    <a:pt x="0" y="18799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A30AB263-F39A-2883-7411-03650EA9D8DF}"/>
                </a:ext>
              </a:extLst>
            </p:cNvPr>
            <p:cNvSpPr txBox="1"/>
            <p:nvPr/>
          </p:nvSpPr>
          <p:spPr>
            <a:xfrm>
              <a:off x="0" y="-38100"/>
              <a:ext cx="1075976" cy="226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897615-CF75-1491-0701-993FB1C4442A}"/>
              </a:ext>
            </a:extLst>
          </p:cNvPr>
          <p:cNvSpPr txBox="1"/>
          <p:nvPr/>
        </p:nvSpPr>
        <p:spPr>
          <a:xfrm>
            <a:off x="3411303" y="2594101"/>
            <a:ext cx="11071964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model leverages Convolutional Neural Networks (CNNs) for feature extraction.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layers automatically identify important patterns from input data (e.g., images, signals).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extracted features are then processed by our custom architecture for specialized tasks.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provides robust learning of spatial hierarchies, improving model accuracy.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with CNN allows our model to handle complex inputs efficiently.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linkage enables end-to-end training, optimizing both CNN and our model components jointly.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2031</Words>
  <Application>Microsoft Office PowerPoint</Application>
  <PresentationFormat>Custom</PresentationFormat>
  <Paragraphs>214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Anton</vt:lpstr>
      <vt:lpstr>Raleway</vt:lpstr>
      <vt:lpstr>Wingdings</vt:lpstr>
      <vt:lpstr>Raleway Bold</vt:lpstr>
      <vt:lpstr>Arial</vt:lpstr>
      <vt:lpstr>Arial Black</vt:lpstr>
      <vt:lpstr>Calibri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Blue Gradient Modern Metaverse Futuristic Presentation</dc:title>
  <dc:creator>Nikita Acharya</dc:creator>
  <cp:lastModifiedBy>Sucharita Gorai</cp:lastModifiedBy>
  <cp:revision>13</cp:revision>
  <dcterms:created xsi:type="dcterms:W3CDTF">2006-08-16T00:00:00Z</dcterms:created>
  <dcterms:modified xsi:type="dcterms:W3CDTF">2025-06-16T12:42:14Z</dcterms:modified>
  <dc:identifier>DAGpwm5nnaU</dc:identifier>
</cp:coreProperties>
</file>